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29D6A0D0-46A1-4596-9E3D-AE32B37FB7CB}" type="datetimeFigureOut">
              <a:rPr lang="ar-IQ" smtClean="0"/>
              <a:t>17/03/1443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CAB539-7C9A-416F-93FF-3C40295329BF}" type="slidenum">
              <a:rPr lang="ar-IQ" smtClean="0"/>
              <a:t>‹#›</a:t>
            </a:fld>
            <a:endParaRPr lang="ar-IQ"/>
          </a:p>
        </p:txBody>
      </p:sp>
    </p:spTree>
    <p:extLst>
      <p:ext uri="{BB962C8B-B14F-4D97-AF65-F5344CB8AC3E}">
        <p14:creationId xmlns:p14="http://schemas.microsoft.com/office/powerpoint/2010/main" val="1011676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29D6A0D0-46A1-4596-9E3D-AE32B37FB7CB}" type="datetimeFigureOut">
              <a:rPr lang="ar-IQ" smtClean="0"/>
              <a:t>17/03/1443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CAB539-7C9A-416F-93FF-3C40295329BF}" type="slidenum">
              <a:rPr lang="ar-IQ" smtClean="0"/>
              <a:t>‹#›</a:t>
            </a:fld>
            <a:endParaRPr lang="ar-IQ"/>
          </a:p>
        </p:txBody>
      </p:sp>
    </p:spTree>
    <p:extLst>
      <p:ext uri="{BB962C8B-B14F-4D97-AF65-F5344CB8AC3E}">
        <p14:creationId xmlns:p14="http://schemas.microsoft.com/office/powerpoint/2010/main" val="3221265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29D6A0D0-46A1-4596-9E3D-AE32B37FB7CB}" type="datetimeFigureOut">
              <a:rPr lang="ar-IQ" smtClean="0"/>
              <a:t>17/03/1443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CAB539-7C9A-416F-93FF-3C40295329BF}" type="slidenum">
              <a:rPr lang="ar-IQ" smtClean="0"/>
              <a:t>‹#›</a:t>
            </a:fld>
            <a:endParaRPr lang="ar-IQ"/>
          </a:p>
        </p:txBody>
      </p:sp>
    </p:spTree>
    <p:extLst>
      <p:ext uri="{BB962C8B-B14F-4D97-AF65-F5344CB8AC3E}">
        <p14:creationId xmlns:p14="http://schemas.microsoft.com/office/powerpoint/2010/main" val="3344788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29D6A0D0-46A1-4596-9E3D-AE32B37FB7CB}" type="datetimeFigureOut">
              <a:rPr lang="ar-IQ" smtClean="0"/>
              <a:t>17/03/1443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CAB539-7C9A-416F-93FF-3C40295329BF}" type="slidenum">
              <a:rPr lang="ar-IQ" smtClean="0"/>
              <a:t>‹#›</a:t>
            </a:fld>
            <a:endParaRPr lang="ar-IQ"/>
          </a:p>
        </p:txBody>
      </p:sp>
    </p:spTree>
    <p:extLst>
      <p:ext uri="{BB962C8B-B14F-4D97-AF65-F5344CB8AC3E}">
        <p14:creationId xmlns:p14="http://schemas.microsoft.com/office/powerpoint/2010/main" val="1667698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D6A0D0-46A1-4596-9E3D-AE32B37FB7CB}" type="datetimeFigureOut">
              <a:rPr lang="ar-IQ" smtClean="0"/>
              <a:t>17/03/1443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CAB539-7C9A-416F-93FF-3C40295329BF}" type="slidenum">
              <a:rPr lang="ar-IQ" smtClean="0"/>
              <a:t>‹#›</a:t>
            </a:fld>
            <a:endParaRPr lang="ar-IQ"/>
          </a:p>
        </p:txBody>
      </p:sp>
    </p:spTree>
    <p:extLst>
      <p:ext uri="{BB962C8B-B14F-4D97-AF65-F5344CB8AC3E}">
        <p14:creationId xmlns:p14="http://schemas.microsoft.com/office/powerpoint/2010/main" val="1030026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29D6A0D0-46A1-4596-9E3D-AE32B37FB7CB}" type="datetimeFigureOut">
              <a:rPr lang="ar-IQ" smtClean="0"/>
              <a:t>17/03/1443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DCAB539-7C9A-416F-93FF-3C40295329BF}" type="slidenum">
              <a:rPr lang="ar-IQ" smtClean="0"/>
              <a:t>‹#›</a:t>
            </a:fld>
            <a:endParaRPr lang="ar-IQ"/>
          </a:p>
        </p:txBody>
      </p:sp>
    </p:spTree>
    <p:extLst>
      <p:ext uri="{BB962C8B-B14F-4D97-AF65-F5344CB8AC3E}">
        <p14:creationId xmlns:p14="http://schemas.microsoft.com/office/powerpoint/2010/main" val="2502068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29D6A0D0-46A1-4596-9E3D-AE32B37FB7CB}" type="datetimeFigureOut">
              <a:rPr lang="ar-IQ" smtClean="0"/>
              <a:t>17/03/1443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DCAB539-7C9A-416F-93FF-3C40295329BF}" type="slidenum">
              <a:rPr lang="ar-IQ" smtClean="0"/>
              <a:t>‹#›</a:t>
            </a:fld>
            <a:endParaRPr lang="ar-IQ"/>
          </a:p>
        </p:txBody>
      </p:sp>
    </p:spTree>
    <p:extLst>
      <p:ext uri="{BB962C8B-B14F-4D97-AF65-F5344CB8AC3E}">
        <p14:creationId xmlns:p14="http://schemas.microsoft.com/office/powerpoint/2010/main" val="929019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29D6A0D0-46A1-4596-9E3D-AE32B37FB7CB}" type="datetimeFigureOut">
              <a:rPr lang="ar-IQ" smtClean="0"/>
              <a:t>17/03/1443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DCAB539-7C9A-416F-93FF-3C40295329BF}" type="slidenum">
              <a:rPr lang="ar-IQ" smtClean="0"/>
              <a:t>‹#›</a:t>
            </a:fld>
            <a:endParaRPr lang="ar-IQ"/>
          </a:p>
        </p:txBody>
      </p:sp>
    </p:spTree>
    <p:extLst>
      <p:ext uri="{BB962C8B-B14F-4D97-AF65-F5344CB8AC3E}">
        <p14:creationId xmlns:p14="http://schemas.microsoft.com/office/powerpoint/2010/main" val="118547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D6A0D0-46A1-4596-9E3D-AE32B37FB7CB}" type="datetimeFigureOut">
              <a:rPr lang="ar-IQ" smtClean="0"/>
              <a:t>17/03/1443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DCAB539-7C9A-416F-93FF-3C40295329BF}" type="slidenum">
              <a:rPr lang="ar-IQ" smtClean="0"/>
              <a:t>‹#›</a:t>
            </a:fld>
            <a:endParaRPr lang="ar-IQ"/>
          </a:p>
        </p:txBody>
      </p:sp>
    </p:spTree>
    <p:extLst>
      <p:ext uri="{BB962C8B-B14F-4D97-AF65-F5344CB8AC3E}">
        <p14:creationId xmlns:p14="http://schemas.microsoft.com/office/powerpoint/2010/main" val="3152245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D6A0D0-46A1-4596-9E3D-AE32B37FB7CB}" type="datetimeFigureOut">
              <a:rPr lang="ar-IQ" smtClean="0"/>
              <a:t>17/03/1443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DCAB539-7C9A-416F-93FF-3C40295329BF}" type="slidenum">
              <a:rPr lang="ar-IQ" smtClean="0"/>
              <a:t>‹#›</a:t>
            </a:fld>
            <a:endParaRPr lang="ar-IQ"/>
          </a:p>
        </p:txBody>
      </p:sp>
    </p:spTree>
    <p:extLst>
      <p:ext uri="{BB962C8B-B14F-4D97-AF65-F5344CB8AC3E}">
        <p14:creationId xmlns:p14="http://schemas.microsoft.com/office/powerpoint/2010/main" val="2690210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D6A0D0-46A1-4596-9E3D-AE32B37FB7CB}" type="datetimeFigureOut">
              <a:rPr lang="ar-IQ" smtClean="0"/>
              <a:t>17/03/1443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DCAB539-7C9A-416F-93FF-3C40295329BF}" type="slidenum">
              <a:rPr lang="ar-IQ" smtClean="0"/>
              <a:t>‹#›</a:t>
            </a:fld>
            <a:endParaRPr lang="ar-IQ"/>
          </a:p>
        </p:txBody>
      </p:sp>
    </p:spTree>
    <p:extLst>
      <p:ext uri="{BB962C8B-B14F-4D97-AF65-F5344CB8AC3E}">
        <p14:creationId xmlns:p14="http://schemas.microsoft.com/office/powerpoint/2010/main" val="4132779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9D6A0D0-46A1-4596-9E3D-AE32B37FB7CB}" type="datetimeFigureOut">
              <a:rPr lang="ar-IQ" smtClean="0"/>
              <a:t>17/03/1443</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DCAB539-7C9A-416F-93FF-3C40295329BF}" type="slidenum">
              <a:rPr lang="ar-IQ" smtClean="0"/>
              <a:t>‹#›</a:t>
            </a:fld>
            <a:endParaRPr lang="ar-IQ"/>
          </a:p>
        </p:txBody>
      </p:sp>
    </p:spTree>
    <p:extLst>
      <p:ext uri="{BB962C8B-B14F-4D97-AF65-F5344CB8AC3E}">
        <p14:creationId xmlns:p14="http://schemas.microsoft.com/office/powerpoint/2010/main" val="2347080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088969" cy="6027313"/>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n-US" b="1" dirty="0">
                <a:solidFill>
                  <a:schemeClr val="tx1"/>
                </a:solidFill>
                <a:cs typeface="+mn-cs"/>
              </a:rPr>
              <a:t>Genital tract injury</a:t>
            </a:r>
            <a:br>
              <a:rPr lang="en-US" b="1" dirty="0">
                <a:cs typeface="+mn-cs"/>
              </a:rPr>
            </a:br>
            <a:r>
              <a:rPr lang="en-US" sz="4900" b="1" dirty="0">
                <a:solidFill>
                  <a:schemeClr val="tx1"/>
                </a:solidFill>
                <a:cs typeface="+mn-cs"/>
              </a:rPr>
              <a:t>presented by</a:t>
            </a:r>
            <a:br>
              <a:rPr lang="en-US" b="1" dirty="0">
                <a:solidFill>
                  <a:schemeClr val="tx1"/>
                </a:solidFill>
                <a:cs typeface="+mn-cs"/>
              </a:rPr>
            </a:br>
            <a:r>
              <a:rPr lang="en-US" sz="5300" b="1" dirty="0" err="1">
                <a:solidFill>
                  <a:schemeClr val="tx1"/>
                </a:solidFill>
                <a:cs typeface="+mn-cs"/>
              </a:rPr>
              <a:t>Dr.Methal</a:t>
            </a:r>
            <a:r>
              <a:rPr lang="en-US" sz="5300" b="1" dirty="0">
                <a:solidFill>
                  <a:schemeClr val="tx1"/>
                </a:solidFill>
                <a:cs typeface="+mn-cs"/>
              </a:rPr>
              <a:t> A. </a:t>
            </a:r>
            <a:r>
              <a:rPr lang="en-US" sz="5300" b="1" dirty="0" err="1">
                <a:solidFill>
                  <a:schemeClr val="tx1"/>
                </a:solidFill>
                <a:cs typeface="+mn-cs"/>
              </a:rPr>
              <a:t>Alrubaie</a:t>
            </a:r>
            <a:br>
              <a:rPr lang="en-US" b="1" dirty="0">
                <a:solidFill>
                  <a:schemeClr val="tx1"/>
                </a:solidFill>
                <a:cs typeface="+mn-cs"/>
              </a:rPr>
            </a:br>
            <a:r>
              <a:rPr lang="en-US" sz="4400" b="1" dirty="0">
                <a:solidFill>
                  <a:schemeClr val="tx1"/>
                </a:solidFill>
                <a:cs typeface="+mn-cs"/>
              </a:rPr>
              <a:t>Assistant professor</a:t>
            </a:r>
            <a:br>
              <a:rPr lang="en-US" sz="4400" b="1" dirty="0">
                <a:solidFill>
                  <a:schemeClr val="tx1"/>
                </a:solidFill>
                <a:cs typeface="+mn-cs"/>
              </a:rPr>
            </a:br>
            <a:endParaRPr lang="ar-IQ" sz="4400" b="1" dirty="0">
              <a:solidFill>
                <a:schemeClr val="tx1"/>
              </a:solidFill>
              <a:cs typeface="+mn-cs"/>
            </a:endParaRPr>
          </a:p>
        </p:txBody>
      </p:sp>
    </p:spTree>
    <p:extLst>
      <p:ext uri="{BB962C8B-B14F-4D97-AF65-F5344CB8AC3E}">
        <p14:creationId xmlns:p14="http://schemas.microsoft.com/office/powerpoint/2010/main" val="875582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l"/>
            <a:r>
              <a:rPr lang="en-US" sz="3600" b="1" dirty="0">
                <a:solidFill>
                  <a:schemeClr val="tx1"/>
                </a:solidFill>
              </a:rPr>
              <a:t>2. Incomplete (</a:t>
            </a:r>
            <a:r>
              <a:rPr lang="en-US" sz="3600" b="1" dirty="0" err="1">
                <a:solidFill>
                  <a:schemeClr val="tx1"/>
                </a:solidFill>
              </a:rPr>
              <a:t>extraperitoneal</a:t>
            </a:r>
            <a:r>
              <a:rPr lang="en-US" sz="3600" b="1" dirty="0">
                <a:solidFill>
                  <a:schemeClr val="tx1"/>
                </a:solidFill>
              </a:rPr>
              <a:t>):- </a:t>
            </a:r>
            <a:r>
              <a:rPr lang="en-US" sz="3200" dirty="0">
                <a:solidFill>
                  <a:schemeClr val="tx1"/>
                </a:solidFill>
              </a:rPr>
              <a:t>The serosa layer is intact.             </a:t>
            </a:r>
            <a:r>
              <a:rPr lang="en-US" sz="4000" b="1" dirty="0">
                <a:solidFill>
                  <a:schemeClr val="tx1"/>
                </a:solidFill>
              </a:rPr>
              <a:t>Clinical features:- </a:t>
            </a:r>
            <a:r>
              <a:rPr lang="en-US" sz="3600" b="1" dirty="0">
                <a:solidFill>
                  <a:schemeClr val="tx1"/>
                </a:solidFill>
              </a:rPr>
              <a:t>A. Classical features:-                                                    </a:t>
            </a:r>
            <a:r>
              <a:rPr lang="en-US" sz="3200" dirty="0">
                <a:solidFill>
                  <a:schemeClr val="tx1"/>
                </a:solidFill>
              </a:rPr>
              <a:t>* Sudden sever abdominal pain.                                                                                     * Cessation in progress of labor.                                                                                       * Fetal death.                                                                                                                         * Signs of internal hemorrhage as abdominal rigidity, hypotension &amp; tachycardia.                                                                                                       </a:t>
            </a:r>
            <a:r>
              <a:rPr lang="en-US" sz="3600" b="1" dirty="0">
                <a:solidFill>
                  <a:schemeClr val="tx1"/>
                </a:solidFill>
              </a:rPr>
              <a:t>B. Less dramatic features:-                                                                            </a:t>
            </a:r>
            <a:r>
              <a:rPr lang="en-US" sz="3200" dirty="0">
                <a:solidFill>
                  <a:schemeClr val="tx1"/>
                </a:solidFill>
              </a:rPr>
              <a:t>* Tenderness in the site of previous scar.                                                                    * Slowing in progress of labor for no obvious reason.                                           * Rapid pulse with or without fetal distress.                                                              * There may be slight trickle of blood since lower segment is avascular.                                                                                                    </a:t>
            </a:r>
            <a:r>
              <a:rPr lang="en-US" sz="4000" b="1" dirty="0">
                <a:solidFill>
                  <a:schemeClr val="tx1"/>
                </a:solidFill>
              </a:rPr>
              <a:t>Treatment:- </a:t>
            </a:r>
            <a:r>
              <a:rPr lang="en-US" sz="3200" dirty="0">
                <a:solidFill>
                  <a:schemeClr val="tx1"/>
                </a:solidFill>
              </a:rPr>
              <a:t>Rupture uterus associated with high maternal mortality.  </a:t>
            </a:r>
            <a:endParaRPr lang="ar-IQ" sz="3200" dirty="0">
              <a:solidFill>
                <a:schemeClr val="tx1"/>
              </a:solidFill>
            </a:endParaRPr>
          </a:p>
        </p:txBody>
      </p:sp>
    </p:spTree>
    <p:extLst>
      <p:ext uri="{BB962C8B-B14F-4D97-AF65-F5344CB8AC3E}">
        <p14:creationId xmlns:p14="http://schemas.microsoft.com/office/powerpoint/2010/main" val="3066174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2">
            <a:schemeClr val="accent5">
              <a:shade val="50000"/>
            </a:schemeClr>
          </a:lnRef>
          <a:fillRef idx="1">
            <a:schemeClr val="accent5"/>
          </a:fillRef>
          <a:effectRef idx="0">
            <a:schemeClr val="accent5"/>
          </a:effectRef>
          <a:fontRef idx="minor">
            <a:schemeClr val="lt1"/>
          </a:fontRef>
        </p:style>
        <p:txBody>
          <a:bodyPr>
            <a:normAutofit fontScale="92500"/>
          </a:bodyPr>
          <a:lstStyle/>
          <a:p>
            <a:pPr algn="l"/>
            <a:r>
              <a:rPr lang="en-US" sz="3600" b="1" dirty="0">
                <a:solidFill>
                  <a:schemeClr val="tx1"/>
                </a:solidFill>
              </a:rPr>
              <a:t>Incomplete rupture:- </a:t>
            </a:r>
            <a:r>
              <a:rPr lang="en-US" sz="3200" dirty="0">
                <a:solidFill>
                  <a:schemeClr val="tx1"/>
                </a:solidFill>
              </a:rPr>
              <a:t>It treated by laparotomy &amp; repair of uterus with blood transfusion.                                                                                                       </a:t>
            </a:r>
            <a:r>
              <a:rPr lang="en-US" sz="3600" b="1" dirty="0">
                <a:solidFill>
                  <a:schemeClr val="tx1"/>
                </a:solidFill>
              </a:rPr>
              <a:t>Complete rupture:- </a:t>
            </a:r>
            <a:r>
              <a:rPr lang="en-US" sz="3200" dirty="0">
                <a:solidFill>
                  <a:schemeClr val="tx1"/>
                </a:solidFill>
              </a:rPr>
              <a:t>Three methods:-                                                                                      * Subtotal hysterectomy if the if there is extensive damage.                               * Repair of uterus if the uterus is desirable &amp; can be repaired.                                                                                                             *Repair &amp; tubal ligation if women want to menstruate &amp; uterus can be repaired.                                                                                                                           </a:t>
            </a:r>
            <a:r>
              <a:rPr lang="en-US" sz="3600" b="1" dirty="0">
                <a:solidFill>
                  <a:schemeClr val="tx1"/>
                </a:solidFill>
              </a:rPr>
              <a:t>B. Acute inversion of uterus:- </a:t>
            </a:r>
            <a:r>
              <a:rPr lang="en-US" sz="3200" dirty="0">
                <a:solidFill>
                  <a:schemeClr val="tx1"/>
                </a:solidFill>
              </a:rPr>
              <a:t>It is defined as the body of uterus is turned inside outside either partially or completely. It is caused by pulling the </a:t>
            </a:r>
            <a:r>
              <a:rPr lang="en-US" sz="3200" dirty="0" err="1">
                <a:solidFill>
                  <a:schemeClr val="tx1"/>
                </a:solidFill>
              </a:rPr>
              <a:t>umblical</a:t>
            </a:r>
            <a:r>
              <a:rPr lang="en-US" sz="3200" dirty="0">
                <a:solidFill>
                  <a:schemeClr val="tx1"/>
                </a:solidFill>
              </a:rPr>
              <a:t> cord to deliver the placenta while it is not separated from uterus yet or pressure on fundus while the uterus is not contracted.                                                                                           </a:t>
            </a:r>
            <a:r>
              <a:rPr lang="en-US" sz="3600" b="1" dirty="0">
                <a:solidFill>
                  <a:schemeClr val="tx1"/>
                </a:solidFill>
              </a:rPr>
              <a:t>Clinical features:-                                                                                                                 </a:t>
            </a:r>
            <a:r>
              <a:rPr lang="en-US" sz="3200" dirty="0">
                <a:solidFill>
                  <a:schemeClr val="tx1"/>
                </a:solidFill>
              </a:rPr>
              <a:t>* Third stage neurogenic shock                                                                                                          * Vaginal bleeding if the placenta is not separated.                                                                                                   * Difficult to palpate fundus on abdominal examination.                                                                                                      * There is purple colored mass in vagina.</a:t>
            </a:r>
            <a:endParaRPr lang="ar-IQ" sz="3200" dirty="0">
              <a:solidFill>
                <a:schemeClr val="tx1"/>
              </a:solidFill>
            </a:endParaRPr>
          </a:p>
        </p:txBody>
      </p:sp>
    </p:spTree>
    <p:extLst>
      <p:ext uri="{BB962C8B-B14F-4D97-AF65-F5344CB8AC3E}">
        <p14:creationId xmlns:p14="http://schemas.microsoft.com/office/powerpoint/2010/main" val="2593736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2">
            <a:schemeClr val="accent5">
              <a:shade val="50000"/>
            </a:schemeClr>
          </a:lnRef>
          <a:fillRef idx="1">
            <a:schemeClr val="accent5"/>
          </a:fillRef>
          <a:effectRef idx="0">
            <a:schemeClr val="accent5"/>
          </a:effectRef>
          <a:fontRef idx="minor">
            <a:schemeClr val="lt1"/>
          </a:fontRef>
        </p:style>
        <p:txBody>
          <a:bodyPr>
            <a:normAutofit lnSpcReduction="10000"/>
          </a:bodyPr>
          <a:lstStyle/>
          <a:p>
            <a:pPr algn="l"/>
            <a:r>
              <a:rPr lang="en-US" sz="3600" b="1" dirty="0">
                <a:solidFill>
                  <a:schemeClr val="tx1"/>
                </a:solidFill>
              </a:rPr>
              <a:t>Treatment:-                                                                                                              </a:t>
            </a:r>
            <a:r>
              <a:rPr lang="en-US" sz="3200" b="1" dirty="0">
                <a:solidFill>
                  <a:schemeClr val="tx1"/>
                </a:solidFill>
              </a:rPr>
              <a:t>1. Manual replacement:- </a:t>
            </a:r>
            <a:r>
              <a:rPr lang="en-US" sz="3200" dirty="0">
                <a:solidFill>
                  <a:schemeClr val="tx1"/>
                </a:solidFill>
              </a:rPr>
              <a:t>This is done under G.A. replace the lateral wall of uterus first by pressure on it &amp; lastly replace the fundus. Oxytocin infusion is given to induce contracted uterus.                         </a:t>
            </a:r>
            <a:r>
              <a:rPr lang="en-US" sz="3600" b="1" dirty="0">
                <a:solidFill>
                  <a:schemeClr val="tx1"/>
                </a:solidFill>
              </a:rPr>
              <a:t>2.Replacement by hydrostatic pressure:- </a:t>
            </a:r>
            <a:r>
              <a:rPr lang="en-US" sz="3200" dirty="0">
                <a:solidFill>
                  <a:schemeClr val="tx1"/>
                </a:solidFill>
              </a:rPr>
              <a:t>It is done by fill the vagina with warm saline fluid through wide tube connected to container which contain normal saline &amp; held at height of 60cm &amp; the vagina is closed by adhesive plaster so such fluid exert pressure &amp; replace the fundus.</a:t>
            </a:r>
          </a:p>
          <a:p>
            <a:pPr algn="l"/>
            <a:r>
              <a:rPr lang="en-US" sz="4000" b="1" dirty="0" err="1">
                <a:solidFill>
                  <a:srgbClr val="FF0000"/>
                </a:solidFill>
              </a:rPr>
              <a:t>Paragenital</a:t>
            </a:r>
            <a:r>
              <a:rPr lang="en-US" sz="4000" b="1" dirty="0">
                <a:solidFill>
                  <a:srgbClr val="FF0000"/>
                </a:solidFill>
              </a:rPr>
              <a:t> hematoma:-                                                                                </a:t>
            </a:r>
            <a:r>
              <a:rPr lang="en-US" sz="3600" b="1" dirty="0">
                <a:solidFill>
                  <a:schemeClr val="tx1"/>
                </a:solidFill>
              </a:rPr>
              <a:t>A. Infra-</a:t>
            </a:r>
            <a:r>
              <a:rPr lang="en-US" sz="3600" b="1" dirty="0" err="1">
                <a:solidFill>
                  <a:schemeClr val="tx1"/>
                </a:solidFill>
              </a:rPr>
              <a:t>levator</a:t>
            </a:r>
            <a:r>
              <a:rPr lang="en-US" sz="3600" b="1" dirty="0">
                <a:solidFill>
                  <a:schemeClr val="tx1"/>
                </a:solidFill>
              </a:rPr>
              <a:t> hematoma:- </a:t>
            </a:r>
            <a:r>
              <a:rPr lang="en-US" sz="3200" dirty="0">
                <a:solidFill>
                  <a:schemeClr val="tx1"/>
                </a:solidFill>
              </a:rPr>
              <a:t>It include </a:t>
            </a:r>
            <a:r>
              <a:rPr lang="en-US" sz="3200" dirty="0" err="1">
                <a:solidFill>
                  <a:schemeClr val="tx1"/>
                </a:solidFill>
              </a:rPr>
              <a:t>vulval</a:t>
            </a:r>
            <a:r>
              <a:rPr lang="en-US" sz="3200" dirty="0">
                <a:solidFill>
                  <a:schemeClr val="tx1"/>
                </a:solidFill>
              </a:rPr>
              <a:t> hematoma, </a:t>
            </a:r>
            <a:r>
              <a:rPr lang="en-US" sz="3200" dirty="0" err="1">
                <a:solidFill>
                  <a:schemeClr val="tx1"/>
                </a:solidFill>
              </a:rPr>
              <a:t>perineal</a:t>
            </a:r>
            <a:r>
              <a:rPr lang="en-US" sz="3200" dirty="0">
                <a:solidFill>
                  <a:schemeClr val="tx1"/>
                </a:solidFill>
              </a:rPr>
              <a:t> hematoma, paravaginal hematoma &amp; bleeding into </a:t>
            </a:r>
            <a:r>
              <a:rPr lang="en-US" sz="3200" dirty="0" err="1">
                <a:solidFill>
                  <a:schemeClr val="tx1"/>
                </a:solidFill>
              </a:rPr>
              <a:t>ischeo</a:t>
            </a:r>
            <a:r>
              <a:rPr lang="en-US" sz="3200" dirty="0">
                <a:solidFill>
                  <a:schemeClr val="tx1"/>
                </a:solidFill>
              </a:rPr>
              <a:t>-rectal fossa. Bleeding from para-vaginal venous plexus into surrounding tissues will track down into vulva &amp; perineum causing painful hematoma which is treated by evacuation, drainage &amp; blood transfusion.</a:t>
            </a:r>
            <a:endParaRPr lang="ar-IQ" sz="4000" b="1" dirty="0">
              <a:solidFill>
                <a:schemeClr val="tx1"/>
              </a:solidFill>
            </a:endParaRPr>
          </a:p>
        </p:txBody>
      </p:sp>
    </p:spTree>
    <p:extLst>
      <p:ext uri="{BB962C8B-B14F-4D97-AF65-F5344CB8AC3E}">
        <p14:creationId xmlns:p14="http://schemas.microsoft.com/office/powerpoint/2010/main" val="2710670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l"/>
            <a:r>
              <a:rPr lang="en-US" sz="3600" b="1" dirty="0" err="1">
                <a:solidFill>
                  <a:schemeClr val="tx1"/>
                </a:solidFill>
              </a:rPr>
              <a:t>Supralevator</a:t>
            </a:r>
            <a:r>
              <a:rPr lang="en-US" sz="3600" b="1" dirty="0">
                <a:solidFill>
                  <a:schemeClr val="tx1"/>
                </a:solidFill>
              </a:rPr>
              <a:t> hematoma (broad ligament hematoma):-                  </a:t>
            </a:r>
            <a:r>
              <a:rPr lang="en-US" sz="3200" dirty="0">
                <a:solidFill>
                  <a:schemeClr val="tx1"/>
                </a:solidFill>
              </a:rPr>
              <a:t>There is large dead space above </a:t>
            </a:r>
            <a:r>
              <a:rPr lang="en-US" sz="3200" dirty="0" err="1">
                <a:solidFill>
                  <a:schemeClr val="tx1"/>
                </a:solidFill>
              </a:rPr>
              <a:t>levator</a:t>
            </a:r>
            <a:r>
              <a:rPr lang="en-US" sz="3200" dirty="0">
                <a:solidFill>
                  <a:schemeClr val="tx1"/>
                </a:solidFill>
              </a:rPr>
              <a:t> </a:t>
            </a:r>
            <a:r>
              <a:rPr lang="en-US" sz="3200" dirty="0" err="1">
                <a:solidFill>
                  <a:schemeClr val="tx1"/>
                </a:solidFill>
              </a:rPr>
              <a:t>ani</a:t>
            </a:r>
            <a:r>
              <a:rPr lang="en-US" sz="3200" dirty="0">
                <a:solidFill>
                  <a:schemeClr val="tx1"/>
                </a:solidFill>
              </a:rPr>
              <a:t> muscle so bleeding is not recognized until it is so large to cause abdominal soft mass in one of </a:t>
            </a:r>
            <a:r>
              <a:rPr lang="en-US" sz="3200" b="1" dirty="0">
                <a:solidFill>
                  <a:schemeClr val="tx1"/>
                </a:solidFill>
              </a:rPr>
              <a:t>Clinically</a:t>
            </a:r>
            <a:r>
              <a:rPr lang="en-US" sz="3200" dirty="0">
                <a:solidFill>
                  <a:schemeClr val="tx1"/>
                </a:solidFill>
              </a:rPr>
              <a:t> there is signs of internal bleeding as shock &amp; on vaginal examination there is boggy swelling in one of lateral fornix &amp; the uterus is shifted to opposite side.                                                                                   </a:t>
            </a:r>
            <a:r>
              <a:rPr lang="en-US" sz="3200" b="1" dirty="0">
                <a:solidFill>
                  <a:schemeClr val="tx1"/>
                </a:solidFill>
              </a:rPr>
              <a:t>Treated</a:t>
            </a:r>
            <a:r>
              <a:rPr lang="en-US" sz="3200" dirty="0">
                <a:solidFill>
                  <a:schemeClr val="tx1"/>
                </a:solidFill>
              </a:rPr>
              <a:t> by laparotomy with evacuation of blood with pressure. Blind insertion of suture is contraindicated since the ureter is placed in upper part of broad ligament. Hysterectomy is not done unless there is associated injury to uterus or cervix. Internal iliac artery ligation is done if pressure fail to arrest bleeding.</a:t>
            </a:r>
          </a:p>
          <a:p>
            <a:pPr lvl="8" algn="l"/>
            <a:r>
              <a:rPr lang="en-US" sz="3600" b="1" dirty="0" err="1">
                <a:solidFill>
                  <a:srgbClr val="FF0000"/>
                </a:solidFill>
              </a:rPr>
              <a:t>Symphesis</a:t>
            </a:r>
            <a:r>
              <a:rPr lang="en-US" sz="3600" b="1" dirty="0">
                <a:solidFill>
                  <a:srgbClr val="FF0000"/>
                </a:solidFill>
              </a:rPr>
              <a:t> pubis separation</a:t>
            </a:r>
            <a:r>
              <a:rPr lang="en-US" sz="3200" b="1" dirty="0">
                <a:solidFill>
                  <a:schemeClr val="tx1"/>
                </a:solidFill>
              </a:rPr>
              <a:t>:- </a:t>
            </a:r>
            <a:r>
              <a:rPr lang="en-US" sz="3200" dirty="0">
                <a:solidFill>
                  <a:schemeClr val="tx1"/>
                </a:solidFill>
              </a:rPr>
              <a:t>It is </a:t>
            </a:r>
            <a:r>
              <a:rPr lang="en-US" sz="3200" dirty="0" err="1">
                <a:solidFill>
                  <a:schemeClr val="tx1"/>
                </a:solidFill>
              </a:rPr>
              <a:t>causedby</a:t>
            </a:r>
            <a:r>
              <a:rPr lang="en-US" sz="3200" dirty="0">
                <a:solidFill>
                  <a:schemeClr val="tx1"/>
                </a:solidFill>
              </a:rPr>
              <a:t>:-            1. Trial of labor in presence of C.P.D. at pelvic prim.                                                                                                          2. Difficult forceps delivery.                       </a:t>
            </a:r>
            <a:endParaRPr lang="ar-IQ" sz="3200" dirty="0">
              <a:solidFill>
                <a:schemeClr val="tx1"/>
              </a:solidFill>
            </a:endParaRPr>
          </a:p>
        </p:txBody>
      </p:sp>
    </p:spTree>
    <p:extLst>
      <p:ext uri="{BB962C8B-B14F-4D97-AF65-F5344CB8AC3E}">
        <p14:creationId xmlns:p14="http://schemas.microsoft.com/office/powerpoint/2010/main" val="3037987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2">
            <a:schemeClr val="accent5">
              <a:shade val="50000"/>
            </a:schemeClr>
          </a:lnRef>
          <a:fillRef idx="1">
            <a:schemeClr val="accent5"/>
          </a:fillRef>
          <a:effectRef idx="0">
            <a:schemeClr val="accent5"/>
          </a:effectRef>
          <a:fontRef idx="minor">
            <a:schemeClr val="lt1"/>
          </a:fontRef>
        </p:style>
        <p:txBody>
          <a:bodyPr/>
          <a:lstStyle/>
          <a:p>
            <a:pPr algn="l"/>
            <a:r>
              <a:rPr lang="en-US" sz="3200" dirty="0">
                <a:solidFill>
                  <a:schemeClr val="tx1"/>
                </a:solidFill>
              </a:rPr>
              <a:t>It can be minor separation presented as maternal pelvic discomfort, treated by rest &amp; corset. In major type there is sever pelvic pain in early pureperium with painful rolling movement ,treated by pelvic support.</a:t>
            </a:r>
          </a:p>
          <a:p>
            <a:pPr algn="l"/>
            <a:r>
              <a:rPr lang="en-US" sz="4000" b="1" dirty="0">
                <a:solidFill>
                  <a:srgbClr val="FF0000"/>
                </a:solidFill>
              </a:rPr>
              <a:t>Fistula:- </a:t>
            </a:r>
            <a:r>
              <a:rPr lang="en-US" sz="3200" dirty="0">
                <a:solidFill>
                  <a:schemeClr val="tx1"/>
                </a:solidFill>
              </a:rPr>
              <a:t>Two types:-                                                                                                         1. Urinary fistula:-as </a:t>
            </a:r>
            <a:r>
              <a:rPr lang="en-US" sz="3200" dirty="0" err="1">
                <a:solidFill>
                  <a:schemeClr val="tx1"/>
                </a:solidFill>
              </a:rPr>
              <a:t>vesico</a:t>
            </a:r>
            <a:r>
              <a:rPr lang="en-US" sz="3200" dirty="0">
                <a:solidFill>
                  <a:schemeClr val="tx1"/>
                </a:solidFill>
              </a:rPr>
              <a:t>-vaginal &amp; </a:t>
            </a:r>
            <a:r>
              <a:rPr lang="en-US" sz="3200" dirty="0" err="1">
                <a:solidFill>
                  <a:schemeClr val="tx1"/>
                </a:solidFill>
              </a:rPr>
              <a:t>ueretro</a:t>
            </a:r>
            <a:r>
              <a:rPr lang="en-US" sz="3200" dirty="0">
                <a:solidFill>
                  <a:schemeClr val="tx1"/>
                </a:solidFill>
              </a:rPr>
              <a:t>-vaginal caused by :-                        * injury to bladder during C/S.                                                                                        * Obstructed labor.                                                                                     Presented clinically as true urine incontinence.                                                         2. Fecal fistula:- as recto-vaginal fistula caused by third degree </a:t>
            </a:r>
            <a:r>
              <a:rPr lang="en-US" sz="3200" dirty="0" err="1">
                <a:solidFill>
                  <a:schemeClr val="tx1"/>
                </a:solidFill>
              </a:rPr>
              <a:t>perineal</a:t>
            </a:r>
            <a:r>
              <a:rPr lang="en-US" sz="3200" dirty="0">
                <a:solidFill>
                  <a:schemeClr val="tx1"/>
                </a:solidFill>
              </a:rPr>
              <a:t> tear &amp; presented clinically as fecal incontinence.</a:t>
            </a:r>
            <a:endParaRPr lang="ar-IQ" sz="3200" dirty="0">
              <a:solidFill>
                <a:schemeClr val="tx1"/>
              </a:solidFill>
            </a:endParaRPr>
          </a:p>
        </p:txBody>
      </p:sp>
    </p:spTree>
    <p:extLst>
      <p:ext uri="{BB962C8B-B14F-4D97-AF65-F5344CB8AC3E}">
        <p14:creationId xmlns:p14="http://schemas.microsoft.com/office/powerpoint/2010/main" val="2892373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62188"/>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ctr"/>
            <a:r>
              <a:rPr lang="en-US" sz="9600" b="1" i="1" dirty="0">
                <a:solidFill>
                  <a:srgbClr val="FF0000"/>
                </a:solidFill>
              </a:rPr>
              <a:t>Thank you</a:t>
            </a:r>
            <a:endParaRPr lang="ar-IQ" sz="9600" b="1" i="1" dirty="0">
              <a:solidFill>
                <a:srgbClr val="FF0000"/>
              </a:solidFill>
            </a:endParaRPr>
          </a:p>
        </p:txBody>
      </p:sp>
    </p:spTree>
    <p:extLst>
      <p:ext uri="{BB962C8B-B14F-4D97-AF65-F5344CB8AC3E}">
        <p14:creationId xmlns:p14="http://schemas.microsoft.com/office/powerpoint/2010/main" val="4033999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92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l"/>
            <a:r>
              <a:rPr lang="en-US" sz="6000" b="1" dirty="0">
                <a:solidFill>
                  <a:schemeClr val="tx1"/>
                </a:solidFill>
              </a:rPr>
              <a:t>Objectives:-                                                                            </a:t>
            </a:r>
            <a:r>
              <a:rPr lang="en-US" sz="4800" dirty="0">
                <a:solidFill>
                  <a:schemeClr val="tx1"/>
                </a:solidFill>
              </a:rPr>
              <a:t>*Identify the types of traumatic lesions that affect the genital tract during the process of labor.                                          </a:t>
            </a:r>
          </a:p>
          <a:p>
            <a:pPr algn="l"/>
            <a:r>
              <a:rPr lang="en-US" sz="4800" dirty="0">
                <a:solidFill>
                  <a:schemeClr val="tx1"/>
                </a:solidFill>
              </a:rPr>
              <a:t>*Describe how these lesions presented clinically.  </a:t>
            </a:r>
          </a:p>
          <a:p>
            <a:pPr algn="l"/>
            <a:r>
              <a:rPr lang="en-US" sz="4800" dirty="0">
                <a:solidFill>
                  <a:schemeClr val="tx1"/>
                </a:solidFill>
              </a:rPr>
              <a:t>*Explain the methods of treatment.              </a:t>
            </a:r>
          </a:p>
          <a:p>
            <a:pPr algn="l"/>
            <a:endParaRPr lang="ar-IQ" sz="4800" dirty="0">
              <a:solidFill>
                <a:schemeClr val="tx1"/>
              </a:solidFill>
            </a:endParaRPr>
          </a:p>
        </p:txBody>
      </p:sp>
    </p:spTree>
    <p:extLst>
      <p:ext uri="{BB962C8B-B14F-4D97-AF65-F5344CB8AC3E}">
        <p14:creationId xmlns:p14="http://schemas.microsoft.com/office/powerpoint/2010/main" val="350232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2">
            <a:schemeClr val="accent5">
              <a:shade val="50000"/>
            </a:schemeClr>
          </a:lnRef>
          <a:fillRef idx="1">
            <a:schemeClr val="accent5"/>
          </a:fillRef>
          <a:effectRef idx="0">
            <a:schemeClr val="accent5"/>
          </a:effectRef>
          <a:fontRef idx="minor">
            <a:schemeClr val="lt1"/>
          </a:fontRef>
        </p:style>
        <p:txBody>
          <a:bodyPr>
            <a:normAutofit lnSpcReduction="10000"/>
          </a:bodyPr>
          <a:lstStyle/>
          <a:p>
            <a:pPr lvl="8" algn="l"/>
            <a:r>
              <a:rPr lang="en-US" sz="4000" b="1" dirty="0" err="1">
                <a:solidFill>
                  <a:srgbClr val="FF0000"/>
                </a:solidFill>
              </a:rPr>
              <a:t>Vulval</a:t>
            </a:r>
            <a:r>
              <a:rPr lang="en-US" sz="4000" b="1" dirty="0">
                <a:solidFill>
                  <a:srgbClr val="FF0000"/>
                </a:solidFill>
              </a:rPr>
              <a:t> injury:-</a:t>
            </a:r>
          </a:p>
          <a:p>
            <a:pPr lvl="8" algn="l"/>
            <a:r>
              <a:rPr lang="en-US" sz="3600" dirty="0">
                <a:solidFill>
                  <a:schemeClr val="tx1"/>
                </a:solidFill>
              </a:rPr>
              <a:t>1. Labial laceration.</a:t>
            </a:r>
          </a:p>
          <a:p>
            <a:pPr lvl="8" algn="l"/>
            <a:r>
              <a:rPr lang="en-US" sz="3600" dirty="0">
                <a:solidFill>
                  <a:schemeClr val="tx1"/>
                </a:solidFill>
              </a:rPr>
              <a:t>2. Laceration of remnant of hymen.</a:t>
            </a:r>
          </a:p>
          <a:p>
            <a:pPr lvl="4" algn="l"/>
            <a:r>
              <a:rPr lang="en-US" sz="3600" dirty="0">
                <a:solidFill>
                  <a:schemeClr val="tx1"/>
                </a:solidFill>
              </a:rPr>
              <a:t>3.Vulval hematoma:-It arise from rupture of </a:t>
            </a:r>
            <a:r>
              <a:rPr lang="en-US" sz="3600" dirty="0" err="1">
                <a:solidFill>
                  <a:schemeClr val="tx1"/>
                </a:solidFill>
              </a:rPr>
              <a:t>vulval</a:t>
            </a:r>
            <a:r>
              <a:rPr lang="en-US" sz="3600" dirty="0">
                <a:solidFill>
                  <a:schemeClr val="tx1"/>
                </a:solidFill>
              </a:rPr>
              <a:t> varicose or after repair of perineal tear. It is presented clinically as painful bluish swelling. It is treated by incision, evacuation of blood, ligation of bleeder &amp; drainage with cover of antibiotics.</a:t>
            </a:r>
          </a:p>
          <a:p>
            <a:pPr lvl="4" algn="l"/>
            <a:r>
              <a:rPr lang="en-US" sz="4000" b="1" dirty="0">
                <a:solidFill>
                  <a:srgbClr val="FF0000"/>
                </a:solidFill>
              </a:rPr>
              <a:t>Vagina &amp; perineum:-                                                            </a:t>
            </a:r>
            <a:r>
              <a:rPr lang="en-US" sz="3600" dirty="0">
                <a:solidFill>
                  <a:schemeClr val="tx1"/>
                </a:solidFill>
              </a:rPr>
              <a:t>It can be divided into.:-</a:t>
            </a:r>
          </a:p>
          <a:p>
            <a:pPr lvl="4" algn="l"/>
            <a:r>
              <a:rPr lang="en-US" sz="3600" b="1" dirty="0">
                <a:solidFill>
                  <a:schemeClr val="tx1"/>
                </a:solidFill>
              </a:rPr>
              <a:t>1.First degree perineal tear:- </a:t>
            </a:r>
            <a:r>
              <a:rPr lang="en-US" sz="3600" dirty="0">
                <a:solidFill>
                  <a:schemeClr val="tx1"/>
                </a:solidFill>
              </a:rPr>
              <a:t>It involve the perineal skin with minor part of perineal body &amp; adjacent lower posterior vaginal mucosa</a:t>
            </a:r>
          </a:p>
        </p:txBody>
      </p:sp>
    </p:spTree>
    <p:extLst>
      <p:ext uri="{BB962C8B-B14F-4D97-AF65-F5344CB8AC3E}">
        <p14:creationId xmlns:p14="http://schemas.microsoft.com/office/powerpoint/2010/main" val="1186296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l"/>
            <a:r>
              <a:rPr lang="en-US" sz="3600" b="1" dirty="0">
                <a:solidFill>
                  <a:schemeClr val="tx1"/>
                </a:solidFill>
              </a:rPr>
              <a:t>2. Second degree perineal tear:- </a:t>
            </a:r>
            <a:r>
              <a:rPr lang="en-US" sz="3200" dirty="0">
                <a:solidFill>
                  <a:schemeClr val="tx1"/>
                </a:solidFill>
              </a:rPr>
              <a:t>It involve perineal body up to anal sphincter in addition to perineal skin &amp; adjacent posterior vaginal mucosa.                                                                                                                         </a:t>
            </a:r>
            <a:r>
              <a:rPr lang="en-US" sz="3600" b="1" dirty="0">
                <a:solidFill>
                  <a:schemeClr val="tx1"/>
                </a:solidFill>
              </a:rPr>
              <a:t>3. Third degree perineal tear:- </a:t>
            </a:r>
            <a:r>
              <a:rPr lang="en-US" sz="3200" dirty="0">
                <a:solidFill>
                  <a:schemeClr val="tx1"/>
                </a:solidFill>
              </a:rPr>
              <a:t>It involve anal sphincter &amp; 2cm or more of anal canal in addition to above</a:t>
            </a:r>
            <a:r>
              <a:rPr lang="en-US" sz="3600" b="1" dirty="0">
                <a:solidFill>
                  <a:schemeClr val="tx1"/>
                </a:solidFill>
              </a:rPr>
              <a:t>.                                               </a:t>
            </a:r>
            <a:r>
              <a:rPr lang="en-US" sz="3200" dirty="0">
                <a:solidFill>
                  <a:schemeClr val="tx1"/>
                </a:solidFill>
              </a:rPr>
              <a:t>First &amp; second types are repaired using local anesthetic agent infiltration. Third degree type should be repaired under G.A. once it is diagnosed since it cause fecal incontinence if misdiagnosed or ignored. </a:t>
            </a:r>
          </a:p>
          <a:p>
            <a:pPr algn="l"/>
            <a:r>
              <a:rPr lang="en-US" sz="3600" b="1" dirty="0">
                <a:solidFill>
                  <a:schemeClr val="tx1"/>
                </a:solidFill>
              </a:rPr>
              <a:t>After care:-                                                                                                          </a:t>
            </a:r>
            <a:r>
              <a:rPr lang="en-US" sz="3200" dirty="0">
                <a:solidFill>
                  <a:schemeClr val="tx1"/>
                </a:solidFill>
              </a:rPr>
              <a:t>1. Daily washing with antiseptic solution.                                                                 2. Catheterization if urine retention develop.                                                              3. Antibiotics.                                                                                                                4. Glycerin suppository to keep the stool loose.</a:t>
            </a:r>
            <a:endParaRPr lang="ar-IQ" sz="3200" dirty="0">
              <a:solidFill>
                <a:schemeClr val="tx1"/>
              </a:solidFill>
            </a:endParaRPr>
          </a:p>
        </p:txBody>
      </p:sp>
    </p:spTree>
    <p:extLst>
      <p:ext uri="{BB962C8B-B14F-4D97-AF65-F5344CB8AC3E}">
        <p14:creationId xmlns:p14="http://schemas.microsoft.com/office/powerpoint/2010/main" val="3380504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0152"/>
            <a:ext cx="12192000" cy="6767848"/>
          </a:xfrm>
        </p:spPr>
        <p:style>
          <a:lnRef idx="2">
            <a:schemeClr val="accent5">
              <a:shade val="50000"/>
            </a:schemeClr>
          </a:lnRef>
          <a:fillRef idx="1">
            <a:schemeClr val="accent5"/>
          </a:fillRef>
          <a:effectRef idx="0">
            <a:schemeClr val="accent5"/>
          </a:effectRef>
          <a:fontRef idx="minor">
            <a:schemeClr val="lt1"/>
          </a:fontRef>
        </p:style>
        <p:txBody>
          <a:bodyPr>
            <a:normAutofit lnSpcReduction="10000"/>
          </a:bodyPr>
          <a:lstStyle/>
          <a:p>
            <a:pPr algn="l"/>
            <a:r>
              <a:rPr lang="en-US" sz="4000" b="1" dirty="0">
                <a:solidFill>
                  <a:srgbClr val="FF0000"/>
                </a:solidFill>
              </a:rPr>
              <a:t>Episiotomy:-                                                                                                  </a:t>
            </a:r>
            <a:r>
              <a:rPr lang="en-US" sz="3200" dirty="0">
                <a:solidFill>
                  <a:schemeClr val="tx1"/>
                </a:solidFill>
              </a:rPr>
              <a:t>It is second degree perineal tear made by human after local infiltration with local anesthesia.                                                                                      </a:t>
            </a:r>
            <a:r>
              <a:rPr lang="en-US" sz="3600" b="1" dirty="0">
                <a:solidFill>
                  <a:schemeClr val="tx1"/>
                </a:solidFill>
              </a:rPr>
              <a:t>Aims:- </a:t>
            </a:r>
            <a:r>
              <a:rPr lang="en-US" sz="3200" dirty="0">
                <a:solidFill>
                  <a:schemeClr val="tx1"/>
                </a:solidFill>
              </a:rPr>
              <a:t>1. To ease the delivery.                                                                      2. To protect the head from </a:t>
            </a:r>
            <a:r>
              <a:rPr lang="en-US" sz="3200" dirty="0" err="1">
                <a:solidFill>
                  <a:schemeClr val="tx1"/>
                </a:solidFill>
              </a:rPr>
              <a:t>truma</a:t>
            </a:r>
            <a:r>
              <a:rPr lang="en-US" sz="3200" dirty="0">
                <a:solidFill>
                  <a:schemeClr val="tx1"/>
                </a:solidFill>
              </a:rPr>
              <a:t>.</a:t>
            </a:r>
          </a:p>
          <a:p>
            <a:pPr algn="l"/>
            <a:r>
              <a:rPr lang="en-US" sz="3600" b="1" dirty="0">
                <a:solidFill>
                  <a:schemeClr val="tx1"/>
                </a:solidFill>
              </a:rPr>
              <a:t>Indications:-  </a:t>
            </a:r>
            <a:r>
              <a:rPr lang="en-US" sz="3200" dirty="0">
                <a:solidFill>
                  <a:schemeClr val="tx1"/>
                </a:solidFill>
              </a:rPr>
              <a:t>1. </a:t>
            </a:r>
            <a:r>
              <a:rPr lang="en-US" sz="3200" dirty="0" err="1">
                <a:solidFill>
                  <a:schemeClr val="tx1"/>
                </a:solidFill>
              </a:rPr>
              <a:t>Occipito</a:t>
            </a:r>
            <a:r>
              <a:rPr lang="en-US" sz="3200" dirty="0">
                <a:solidFill>
                  <a:schemeClr val="tx1"/>
                </a:solidFill>
              </a:rPr>
              <a:t>-posterior malposition.                                                         2. Breech delivery.                                                                                                        3. Forceps delivery.                                                                                                         4.Shoulderdystocia.                                                                                                           5. Previous repair operation of vagina.                                                  6.Narrow pelvic outlet.                                                                                    7. Tight perineum.</a:t>
            </a:r>
          </a:p>
          <a:p>
            <a:pPr algn="l"/>
            <a:r>
              <a:rPr lang="en-US" sz="3600" b="1" dirty="0">
                <a:solidFill>
                  <a:schemeClr val="tx1"/>
                </a:solidFill>
              </a:rPr>
              <a:t>Types:-  </a:t>
            </a:r>
            <a:r>
              <a:rPr lang="en-US" sz="3200" dirty="0">
                <a:solidFill>
                  <a:schemeClr val="tx1"/>
                </a:solidFill>
              </a:rPr>
              <a:t>1. Midline.                                                                       2.Mediolateral.                                                                                                                3. Lateral.</a:t>
            </a:r>
            <a:endParaRPr lang="ar-IQ" sz="3200" dirty="0">
              <a:solidFill>
                <a:schemeClr val="tx1"/>
              </a:solidFill>
            </a:endParaRPr>
          </a:p>
        </p:txBody>
      </p:sp>
    </p:spTree>
    <p:extLst>
      <p:ext uri="{BB962C8B-B14F-4D97-AF65-F5344CB8AC3E}">
        <p14:creationId xmlns:p14="http://schemas.microsoft.com/office/powerpoint/2010/main" val="2582691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2">
            <a:schemeClr val="accent5">
              <a:shade val="50000"/>
            </a:schemeClr>
          </a:lnRef>
          <a:fillRef idx="1">
            <a:schemeClr val="accent5"/>
          </a:fillRef>
          <a:effectRef idx="0">
            <a:schemeClr val="accent5"/>
          </a:effectRef>
          <a:fontRef idx="minor">
            <a:schemeClr val="lt1"/>
          </a:fontRef>
        </p:style>
        <p:txBody>
          <a:bodyPr>
            <a:normAutofit lnSpcReduction="10000"/>
          </a:bodyPr>
          <a:lstStyle/>
          <a:p>
            <a:pPr algn="l"/>
            <a:r>
              <a:rPr lang="en-US" sz="3600" b="1" dirty="0">
                <a:solidFill>
                  <a:schemeClr val="tx1"/>
                </a:solidFill>
              </a:rPr>
              <a:t>Advantages:-  </a:t>
            </a:r>
            <a:r>
              <a:rPr lang="en-US" sz="3200" dirty="0">
                <a:solidFill>
                  <a:schemeClr val="tx1"/>
                </a:solidFill>
              </a:rPr>
              <a:t>1. Easy repair.                                                                       2. Rapid healing.                                                                                                            3. Less infection.                                                                                                           4. Less complications as dyspareunia &amp; prolapse.</a:t>
            </a:r>
          </a:p>
          <a:p>
            <a:pPr algn="l"/>
            <a:r>
              <a:rPr lang="en-US" sz="3600" b="1" dirty="0">
                <a:solidFill>
                  <a:schemeClr val="tx1"/>
                </a:solidFill>
              </a:rPr>
              <a:t>Problems:- </a:t>
            </a:r>
            <a:r>
              <a:rPr lang="en-US" sz="3200" dirty="0">
                <a:solidFill>
                  <a:schemeClr val="tx1"/>
                </a:solidFill>
              </a:rPr>
              <a:t>*If repaired too tight it will cause pain, edema &amp; devitilization of tissues</a:t>
            </a:r>
            <a:r>
              <a:rPr lang="en-US" sz="3600" b="1" dirty="0">
                <a:solidFill>
                  <a:schemeClr val="tx1"/>
                </a:solidFill>
              </a:rPr>
              <a:t>.                                                                           *</a:t>
            </a:r>
            <a:r>
              <a:rPr lang="en-US" sz="3200" dirty="0">
                <a:solidFill>
                  <a:schemeClr val="tx1"/>
                </a:solidFill>
              </a:rPr>
              <a:t>If repaired too loose it cause inaccurate apposition of edges with excessive scar formation.                                                                                           * If difficult to reach the apex of episiotomy use hand over hand technique by insert suture at the highest reaching point then pull the suture down &amp; insert another suture above the previous one &amp; so on until reach the apex.</a:t>
            </a:r>
          </a:p>
          <a:p>
            <a:pPr algn="l"/>
            <a:r>
              <a:rPr lang="en-US" sz="3600" b="1" dirty="0">
                <a:solidFill>
                  <a:schemeClr val="tx1"/>
                </a:solidFill>
              </a:rPr>
              <a:t>Repair:- </a:t>
            </a:r>
            <a:r>
              <a:rPr lang="en-US" sz="3200" dirty="0">
                <a:solidFill>
                  <a:schemeClr val="tx1"/>
                </a:solidFill>
              </a:rPr>
              <a:t>*First layer to repaired is posterior vaginal mucosa which is sutured by interrupted suture to avoid shortening of posterior vaginal wall.</a:t>
            </a:r>
            <a:endParaRPr lang="ar-IQ" sz="3200" dirty="0">
              <a:solidFill>
                <a:schemeClr val="tx1"/>
              </a:solidFill>
            </a:endParaRPr>
          </a:p>
        </p:txBody>
      </p:sp>
    </p:spTree>
    <p:extLst>
      <p:ext uri="{BB962C8B-B14F-4D97-AF65-F5344CB8AC3E}">
        <p14:creationId xmlns:p14="http://schemas.microsoft.com/office/powerpoint/2010/main" val="116614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l"/>
            <a:r>
              <a:rPr lang="en-US" sz="4000" dirty="0">
                <a:solidFill>
                  <a:schemeClr val="tx1"/>
                </a:solidFill>
              </a:rPr>
              <a:t>*Second layer is perineal body which if it is deep; suture in two layers the first one is the deepest.                                                                                                        *Third layer is the skin.</a:t>
            </a:r>
          </a:p>
          <a:p>
            <a:pPr algn="l"/>
            <a:r>
              <a:rPr lang="en-US" sz="4000" b="1" dirty="0">
                <a:solidFill>
                  <a:schemeClr val="tx1"/>
                </a:solidFill>
              </a:rPr>
              <a:t>After care:-  </a:t>
            </a:r>
            <a:r>
              <a:rPr lang="en-US" sz="4000" dirty="0">
                <a:solidFill>
                  <a:schemeClr val="tx1"/>
                </a:solidFill>
              </a:rPr>
              <a:t>*Use Dixon or chromic catgut suture which are absorbable &amp; cause less discomfort.                                                                                      * Use ice packs to induce vasoconstriction so reduce the development of hematoma.                                                                             * Use warm packs to the established hematoma &amp; edema.                                                                                                          * Use local analgesia as xylocaine.                                                                              * Cover with antibiotics as </a:t>
            </a:r>
            <a:r>
              <a:rPr lang="en-US" sz="4000" dirty="0" err="1">
                <a:solidFill>
                  <a:schemeClr val="tx1"/>
                </a:solidFill>
              </a:rPr>
              <a:t>cephalosporine</a:t>
            </a:r>
            <a:r>
              <a:rPr lang="en-US" sz="4000" dirty="0">
                <a:solidFill>
                  <a:schemeClr val="tx1"/>
                </a:solidFill>
              </a:rPr>
              <a:t> &amp; metronidazole.</a:t>
            </a:r>
          </a:p>
        </p:txBody>
      </p:sp>
    </p:spTree>
    <p:extLst>
      <p:ext uri="{BB962C8B-B14F-4D97-AF65-F5344CB8AC3E}">
        <p14:creationId xmlns:p14="http://schemas.microsoft.com/office/powerpoint/2010/main" val="1388089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style>
          <a:lnRef idx="2">
            <a:schemeClr val="accent5">
              <a:shade val="50000"/>
            </a:schemeClr>
          </a:lnRef>
          <a:fillRef idx="1">
            <a:schemeClr val="accent5"/>
          </a:fillRef>
          <a:effectRef idx="0">
            <a:schemeClr val="accent5"/>
          </a:effectRef>
          <a:fontRef idx="minor">
            <a:schemeClr val="lt1"/>
          </a:fontRef>
        </p:style>
        <p:txBody>
          <a:bodyPr>
            <a:normAutofit lnSpcReduction="10000"/>
          </a:bodyPr>
          <a:lstStyle/>
          <a:p>
            <a:pPr algn="l"/>
            <a:r>
              <a:rPr lang="en-US" sz="4800" b="1" dirty="0">
                <a:solidFill>
                  <a:srgbClr val="FF0000"/>
                </a:solidFill>
              </a:rPr>
              <a:t>Cervix:-                                                                                                     </a:t>
            </a:r>
            <a:r>
              <a:rPr lang="en-US" sz="3600" b="1" dirty="0">
                <a:solidFill>
                  <a:schemeClr val="tx1"/>
                </a:solidFill>
              </a:rPr>
              <a:t>A. Cervical laceration:- </a:t>
            </a:r>
            <a:r>
              <a:rPr lang="en-US" sz="3200" dirty="0">
                <a:solidFill>
                  <a:schemeClr val="tx1"/>
                </a:solidFill>
              </a:rPr>
              <a:t>It can be:- .                                                                         </a:t>
            </a:r>
            <a:r>
              <a:rPr lang="en-US" sz="3200" b="1" dirty="0">
                <a:solidFill>
                  <a:schemeClr val="tx1"/>
                </a:solidFill>
              </a:rPr>
              <a:t>1. Minor laceration</a:t>
            </a:r>
            <a:r>
              <a:rPr lang="en-US" sz="3200" dirty="0">
                <a:solidFill>
                  <a:schemeClr val="tx1"/>
                </a:solidFill>
              </a:rPr>
              <a:t>:- It is symptomless, require no treatment                  </a:t>
            </a:r>
            <a:r>
              <a:rPr lang="en-US" sz="3200" b="1" dirty="0">
                <a:solidFill>
                  <a:schemeClr val="tx1"/>
                </a:solidFill>
              </a:rPr>
              <a:t>2. Extensive laceration:- </a:t>
            </a:r>
            <a:r>
              <a:rPr lang="en-US" sz="3200" dirty="0">
                <a:solidFill>
                  <a:schemeClr val="tx1"/>
                </a:solidFill>
              </a:rPr>
              <a:t>It is caused by:-                                                       *Precipitate labor.                                                                                                          * Use forceps on unfully dilated cervix.                                                                       * Rapid delivery of after coming head in breech.                                        * Injury to previous cervical scar.</a:t>
            </a:r>
          </a:p>
          <a:p>
            <a:pPr algn="l"/>
            <a:r>
              <a:rPr lang="en-US" sz="3200" dirty="0">
                <a:solidFill>
                  <a:schemeClr val="tx1"/>
                </a:solidFill>
              </a:rPr>
              <a:t>Clinically presented as postpartum hemorrhage. It is treated by repair under G.A.                                                                                                                          </a:t>
            </a:r>
            <a:r>
              <a:rPr lang="en-US" sz="3600" b="1" dirty="0">
                <a:solidFill>
                  <a:schemeClr val="tx1"/>
                </a:solidFill>
              </a:rPr>
              <a:t>B. Cervical detachment:- </a:t>
            </a:r>
            <a:r>
              <a:rPr lang="en-US" sz="3200" dirty="0">
                <a:solidFill>
                  <a:schemeClr val="tx1"/>
                </a:solidFill>
              </a:rPr>
              <a:t>There is annular detachment of cervix if there is cervical </a:t>
            </a:r>
            <a:r>
              <a:rPr lang="en-US" sz="3200" b="1" dirty="0">
                <a:solidFill>
                  <a:schemeClr val="tx1"/>
                </a:solidFill>
              </a:rPr>
              <a:t>dystocia(failure of cervical dilatation despite efficient uterine contraction).</a:t>
            </a:r>
            <a:r>
              <a:rPr lang="en-US" sz="3200" dirty="0">
                <a:solidFill>
                  <a:schemeClr val="tx1"/>
                </a:solidFill>
              </a:rPr>
              <a:t>It occur due to prolong apposition &amp; pressure of presenting part on cervix cause maternal circulatory .Clinically presented as puerperal infection &amp; bleeding is uncommon.</a:t>
            </a:r>
            <a:endParaRPr lang="ar-IQ" sz="3200" dirty="0">
              <a:solidFill>
                <a:schemeClr val="tx1"/>
              </a:solidFill>
            </a:endParaRPr>
          </a:p>
        </p:txBody>
      </p:sp>
    </p:spTree>
    <p:extLst>
      <p:ext uri="{BB962C8B-B14F-4D97-AF65-F5344CB8AC3E}">
        <p14:creationId xmlns:p14="http://schemas.microsoft.com/office/powerpoint/2010/main" val="3722681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algn="l"/>
            <a:r>
              <a:rPr lang="en-US" sz="4400" b="1" dirty="0">
                <a:solidFill>
                  <a:srgbClr val="FF0000"/>
                </a:solidFill>
              </a:rPr>
              <a:t>Uterus:-                                                                                                 </a:t>
            </a:r>
            <a:r>
              <a:rPr lang="en-US" sz="3600" b="1" dirty="0">
                <a:solidFill>
                  <a:schemeClr val="tx1"/>
                </a:solidFill>
              </a:rPr>
              <a:t>A. Rupture uterus:- </a:t>
            </a:r>
            <a:r>
              <a:rPr lang="en-US" sz="3200" dirty="0">
                <a:solidFill>
                  <a:schemeClr val="tx1"/>
                </a:solidFill>
              </a:rPr>
              <a:t>The causes can be:-                                                                </a:t>
            </a:r>
            <a:r>
              <a:rPr lang="en-US" sz="3200" b="1" dirty="0">
                <a:solidFill>
                  <a:schemeClr val="tx1"/>
                </a:solidFill>
              </a:rPr>
              <a:t>1. During labor:- </a:t>
            </a:r>
            <a:r>
              <a:rPr lang="en-US" sz="3200" dirty="0">
                <a:solidFill>
                  <a:schemeClr val="tx1"/>
                </a:solidFill>
              </a:rPr>
              <a:t>* Obstructed labor.                                                                            * Oxytocin hyper stimulation.                                                                         * Weak previous lower segment scar.                                                                               * Intrauterine manipulation as internal version or manual removal of placenta.                                                                                                                         * Spontaneous in multiparous women of high parity.                                             </a:t>
            </a:r>
            <a:r>
              <a:rPr lang="en-US" sz="3200" b="1" dirty="0">
                <a:solidFill>
                  <a:schemeClr val="tx1"/>
                </a:solidFill>
              </a:rPr>
              <a:t>2. During pregnancy:-                                                                                                     </a:t>
            </a:r>
            <a:r>
              <a:rPr lang="en-US" sz="3200" dirty="0">
                <a:solidFill>
                  <a:schemeClr val="tx1"/>
                </a:solidFill>
              </a:rPr>
              <a:t>* Previous classical C/S.                                                                                                   * Previous opening of uterine cavity in myomectomy, removal of intrauterine septum, tubal replantation.                                                                  * Previous perforation during D&amp;C.                                                             </a:t>
            </a:r>
            <a:r>
              <a:rPr lang="en-US" sz="4000" b="1" dirty="0">
                <a:solidFill>
                  <a:schemeClr val="tx1"/>
                </a:solidFill>
              </a:rPr>
              <a:t>Types:-                                                                                                        </a:t>
            </a:r>
            <a:r>
              <a:rPr lang="en-US" sz="3600" b="1" dirty="0">
                <a:solidFill>
                  <a:schemeClr val="tx1"/>
                </a:solidFill>
              </a:rPr>
              <a:t>1. Complete (intraperitoneal):- </a:t>
            </a:r>
            <a:r>
              <a:rPr lang="en-US" sz="3200" dirty="0">
                <a:solidFill>
                  <a:schemeClr val="tx1"/>
                </a:solidFill>
              </a:rPr>
              <a:t>The serosa layer of uterus is damaged.</a:t>
            </a:r>
            <a:endParaRPr lang="ar-IQ" sz="3200" dirty="0">
              <a:solidFill>
                <a:schemeClr val="tx1"/>
              </a:solidFill>
            </a:endParaRPr>
          </a:p>
        </p:txBody>
      </p:sp>
    </p:spTree>
    <p:extLst>
      <p:ext uri="{BB962C8B-B14F-4D97-AF65-F5344CB8AC3E}">
        <p14:creationId xmlns:p14="http://schemas.microsoft.com/office/powerpoint/2010/main" val="4043584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1429</Words>
  <Application>Microsoft Office PowerPoint</Application>
  <PresentationFormat>شاشة عريضة</PresentationFormat>
  <Paragraphs>32</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Office Theme</vt:lpstr>
      <vt:lpstr>Genital tract injury presented by Dr.Methal A. Alrubaie Assistant professor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Thank you</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Genital tract injury presented by Dr.Methal A. Alrubaie Assistant professor </dc:title>
  <dc:creator>InteL</dc:creator>
  <cp:lastModifiedBy>مستخدم غير معروف</cp:lastModifiedBy>
  <cp:revision>56</cp:revision>
  <dcterms:created xsi:type="dcterms:W3CDTF">2020-05-14T06:57:56Z</dcterms:created>
  <dcterms:modified xsi:type="dcterms:W3CDTF">2021-10-23T07:40:13Z</dcterms:modified>
</cp:coreProperties>
</file>